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3530A50-F108-4261-ACB0-61C30E93DAA2}" type="datetimeFigureOut">
              <a:rPr lang="en-US" smtClean="0"/>
              <a:t>01-Aug-18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3E3C2B3-E291-4742-9118-6B096D5604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530A50-F108-4261-ACB0-61C30E93DAA2}"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3C2B3-E291-4742-9118-6B096D5604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530A50-F108-4261-ACB0-61C30E93DAA2}"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3C2B3-E291-4742-9118-6B096D5604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3530A50-F108-4261-ACB0-61C30E93DAA2}" type="datetimeFigureOut">
              <a:rPr lang="en-US" smtClean="0"/>
              <a:t>01-Aug-18</a:t>
            </a:fld>
            <a:endParaRPr lang="en-US"/>
          </a:p>
        </p:txBody>
      </p:sp>
      <p:sp>
        <p:nvSpPr>
          <p:cNvPr id="9" name="Slide Number Placeholder 8"/>
          <p:cNvSpPr>
            <a:spLocks noGrp="1"/>
          </p:cNvSpPr>
          <p:nvPr>
            <p:ph type="sldNum" sz="quarter" idx="15"/>
          </p:nvPr>
        </p:nvSpPr>
        <p:spPr/>
        <p:txBody>
          <a:bodyPr rtlCol="0"/>
          <a:lstStyle/>
          <a:p>
            <a:fld id="{93E3C2B3-E291-4742-9118-6B096D56046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3530A50-F108-4261-ACB0-61C30E93DAA2}" type="datetimeFigureOut">
              <a:rPr lang="en-US" smtClean="0"/>
              <a:t>01-Aug-18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3E3C2B3-E291-4742-9118-6B096D56046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530A50-F108-4261-ACB0-61C30E93DAA2}"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3C2B3-E291-4742-9118-6B096D56046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3530A50-F108-4261-ACB0-61C30E93DAA2}" type="datetimeFigureOut">
              <a:rPr lang="en-US" smtClean="0"/>
              <a:t>01-Aug-18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3C2B3-E291-4742-9118-6B096D56046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3530A50-F108-4261-ACB0-61C30E93DAA2}" type="datetimeFigureOut">
              <a:rPr lang="en-US" smtClean="0"/>
              <a:t>01-Aug-18</a:t>
            </a:fld>
            <a:endParaRPr lang="en-US"/>
          </a:p>
        </p:txBody>
      </p:sp>
      <p:sp>
        <p:nvSpPr>
          <p:cNvPr id="7" name="Slide Number Placeholder 6"/>
          <p:cNvSpPr>
            <a:spLocks noGrp="1"/>
          </p:cNvSpPr>
          <p:nvPr>
            <p:ph type="sldNum" sz="quarter" idx="11"/>
          </p:nvPr>
        </p:nvSpPr>
        <p:spPr/>
        <p:txBody>
          <a:bodyPr rtlCol="0"/>
          <a:lstStyle/>
          <a:p>
            <a:fld id="{93E3C2B3-E291-4742-9118-6B096D56046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30A50-F108-4261-ACB0-61C30E93DAA2}" type="datetimeFigureOut">
              <a:rPr lang="en-US" smtClean="0"/>
              <a:t>01-Aug-18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3C2B3-E291-4742-9118-6B096D5604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3530A50-F108-4261-ACB0-61C30E93DAA2}" type="datetimeFigureOut">
              <a:rPr lang="en-US" smtClean="0"/>
              <a:t>01-Aug-18</a:t>
            </a:fld>
            <a:endParaRPr lang="en-US"/>
          </a:p>
        </p:txBody>
      </p:sp>
      <p:sp>
        <p:nvSpPr>
          <p:cNvPr id="22" name="Slide Number Placeholder 21"/>
          <p:cNvSpPr>
            <a:spLocks noGrp="1"/>
          </p:cNvSpPr>
          <p:nvPr>
            <p:ph type="sldNum" sz="quarter" idx="15"/>
          </p:nvPr>
        </p:nvSpPr>
        <p:spPr/>
        <p:txBody>
          <a:bodyPr rtlCol="0"/>
          <a:lstStyle/>
          <a:p>
            <a:fld id="{93E3C2B3-E291-4742-9118-6B096D56046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3530A50-F108-4261-ACB0-61C30E93DAA2}" type="datetimeFigureOut">
              <a:rPr lang="en-US" smtClean="0"/>
              <a:t>01-Aug-18</a:t>
            </a:fld>
            <a:endParaRPr lang="en-US"/>
          </a:p>
        </p:txBody>
      </p:sp>
      <p:sp>
        <p:nvSpPr>
          <p:cNvPr id="18" name="Slide Number Placeholder 17"/>
          <p:cNvSpPr>
            <a:spLocks noGrp="1"/>
          </p:cNvSpPr>
          <p:nvPr>
            <p:ph type="sldNum" sz="quarter" idx="11"/>
          </p:nvPr>
        </p:nvSpPr>
        <p:spPr/>
        <p:txBody>
          <a:bodyPr rtlCol="0"/>
          <a:lstStyle/>
          <a:p>
            <a:fld id="{93E3C2B3-E291-4742-9118-6B096D56046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530A50-F108-4261-ACB0-61C30E93DAA2}" type="datetimeFigureOut">
              <a:rPr lang="en-US" smtClean="0"/>
              <a:t>01-Aug-18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3E3C2B3-E291-4742-9118-6B096D5604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2060"/>
                </a:solidFill>
              </a:rPr>
              <a:t>Process</a:t>
            </a:r>
            <a:r>
              <a:rPr lang="en-US" dirty="0" smtClean="0"/>
              <a:t> </a:t>
            </a:r>
            <a:r>
              <a:rPr lang="en-US" dirty="0" smtClean="0">
                <a:solidFill>
                  <a:srgbClr val="002060"/>
                </a:solidFill>
              </a:rPr>
              <a:t>Costing</a:t>
            </a:r>
            <a:endParaRPr lang="en-US"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01000" cy="6169152"/>
          </a:xfrm>
        </p:spPr>
        <p:txBody>
          <a:bodyPr>
            <a:normAutofit fontScale="85000" lnSpcReduction="10000"/>
          </a:bodyPr>
          <a:lstStyle/>
          <a:p>
            <a:pPr>
              <a:buNone/>
            </a:pPr>
            <a:r>
              <a:rPr lang="en-GB" dirty="0" smtClean="0"/>
              <a:t>Process </a:t>
            </a:r>
            <a:r>
              <a:rPr lang="en-GB" dirty="0" smtClean="0"/>
              <a:t>Costing is a method under which the cost is ascertained process wise. This is a method of costing under which costs are accumulated for each process separately. Essential features of process costing in brief are as under: </a:t>
            </a:r>
            <a:endParaRPr lang="en-US" dirty="0" smtClean="0"/>
          </a:p>
          <a:p>
            <a:pPr lvl="0">
              <a:buNone/>
            </a:pPr>
            <a:r>
              <a:rPr lang="en-GB" dirty="0" smtClean="0"/>
              <a:t>The production is continuous until the final product is obtained. </a:t>
            </a:r>
            <a:endParaRPr lang="en-US" dirty="0" smtClean="0"/>
          </a:p>
          <a:p>
            <a:pPr lvl="0">
              <a:buNone/>
            </a:pPr>
            <a:r>
              <a:rPr lang="en-GB" dirty="0" smtClean="0"/>
              <a:t>The finished product is the result of two or more processes or operations. </a:t>
            </a:r>
            <a:endParaRPr lang="en-US" dirty="0" smtClean="0"/>
          </a:p>
          <a:p>
            <a:pPr lvl="0">
              <a:buNone/>
            </a:pPr>
            <a:r>
              <a:rPr lang="en-GB" dirty="0" smtClean="0"/>
              <a:t>The finished product of one process or previous process becomes the raw material for the subsequent process and the process continues till the finished goods are transferred to warehouse. </a:t>
            </a:r>
            <a:endParaRPr lang="en-US" dirty="0" smtClean="0"/>
          </a:p>
          <a:p>
            <a:pPr lvl="0">
              <a:buNone/>
            </a:pPr>
            <a:r>
              <a:rPr lang="en-GB" dirty="0" smtClean="0"/>
              <a:t>The products are standardised and homogeneous. </a:t>
            </a:r>
            <a:endParaRPr lang="en-US" dirty="0" smtClean="0"/>
          </a:p>
          <a:p>
            <a:pPr lvl="0">
              <a:buNone/>
            </a:pPr>
            <a:r>
              <a:rPr lang="en-GB" dirty="0" smtClean="0"/>
              <a:t>Each process or operation is distinct and is pre-determined.</a:t>
            </a:r>
            <a:endParaRPr lang="en-US" dirty="0" smtClean="0"/>
          </a:p>
          <a:p>
            <a:pPr lvl="0">
              <a:buNone/>
            </a:pPr>
            <a:r>
              <a:rPr lang="en-GB" dirty="0" smtClean="0"/>
              <a:t>It is the costing of processes. That is costs are collected process wise for a period and the cost of product is ascertained at each process separately. </a:t>
            </a:r>
            <a:endParaRPr lang="en-US" dirty="0" smtClean="0"/>
          </a:p>
          <a:p>
            <a:pPr lvl="0">
              <a:buNone/>
            </a:pPr>
            <a:r>
              <a:rPr lang="en-GB" dirty="0" smtClean="0"/>
              <a:t>The cost per unit produced is the average cost which is calculated by dividing the total process cost by the number of units produced. </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924800" cy="6169152"/>
          </a:xfrm>
        </p:spPr>
        <p:txBody>
          <a:bodyPr/>
          <a:lstStyle/>
          <a:p>
            <a:pPr>
              <a:buNone/>
            </a:pPr>
            <a:endParaRPr lang="en-GB" b="1" dirty="0" smtClean="0"/>
          </a:p>
          <a:p>
            <a:pPr>
              <a:buNone/>
            </a:pPr>
            <a:r>
              <a:rPr lang="en-GB" b="1" dirty="0" smtClean="0"/>
              <a:t>Application </a:t>
            </a:r>
            <a:r>
              <a:rPr lang="en-GB" b="1" dirty="0" smtClean="0"/>
              <a:t>of process costing: </a:t>
            </a:r>
            <a:endParaRPr lang="en-US" dirty="0" smtClean="0"/>
          </a:p>
          <a:p>
            <a:pPr>
              <a:buNone/>
            </a:pPr>
            <a:r>
              <a:rPr lang="en-GB" dirty="0" smtClean="0"/>
              <a:t>Process costing method is adopted in the </a:t>
            </a:r>
            <a:r>
              <a:rPr lang="en-GB" dirty="0" smtClean="0"/>
              <a:t>following types </a:t>
            </a:r>
            <a:r>
              <a:rPr lang="en-GB" dirty="0" smtClean="0"/>
              <a:t>of </a:t>
            </a:r>
            <a:r>
              <a:rPr lang="en-GB" dirty="0" smtClean="0"/>
              <a:t>Industries:</a:t>
            </a:r>
          </a:p>
          <a:p>
            <a:pPr>
              <a:buNone/>
            </a:pPr>
            <a:r>
              <a:rPr lang="en-GB" dirty="0" smtClean="0"/>
              <a:t> </a:t>
            </a:r>
            <a:endParaRPr lang="en-US" dirty="0" smtClean="0"/>
          </a:p>
          <a:p>
            <a:pPr lvl="0"/>
            <a:r>
              <a:rPr lang="en-GB" dirty="0" smtClean="0"/>
              <a:t>Soap making  </a:t>
            </a:r>
            <a:endParaRPr lang="en-US" dirty="0" smtClean="0"/>
          </a:p>
          <a:p>
            <a:pPr lvl="0"/>
            <a:r>
              <a:rPr lang="en-GB" dirty="0" smtClean="0"/>
              <a:t>Oil refining </a:t>
            </a:r>
            <a:endParaRPr lang="en-US" dirty="0" smtClean="0"/>
          </a:p>
          <a:p>
            <a:pPr lvl="0"/>
            <a:r>
              <a:rPr lang="en-GB" dirty="0" smtClean="0"/>
              <a:t>Biscuit manufactories </a:t>
            </a:r>
            <a:endParaRPr lang="en-US" dirty="0" smtClean="0"/>
          </a:p>
          <a:p>
            <a:pPr lvl="0"/>
            <a:r>
              <a:rPr lang="en-GB" dirty="0" smtClean="0"/>
              <a:t>Milk Dairies </a:t>
            </a:r>
            <a:endParaRPr lang="en-US" dirty="0" smtClean="0"/>
          </a:p>
          <a:p>
            <a:pPr lvl="0"/>
            <a:r>
              <a:rPr lang="en-GB" dirty="0" smtClean="0"/>
              <a:t>Textile Mils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772400" cy="6016752"/>
          </a:xfrm>
        </p:spPr>
        <p:txBody>
          <a:bodyPr>
            <a:normAutofit fontScale="92500" lnSpcReduction="20000"/>
          </a:bodyPr>
          <a:lstStyle/>
          <a:p>
            <a:r>
              <a:rPr lang="en-GB" b="1" dirty="0" smtClean="0"/>
              <a:t>Process costing v/s Job Costing </a:t>
            </a:r>
            <a:endParaRPr lang="en-US" dirty="0" smtClean="0"/>
          </a:p>
          <a:p>
            <a:pPr lvl="0">
              <a:buNone/>
            </a:pPr>
            <a:r>
              <a:rPr lang="en-GB" b="1" dirty="0" smtClean="0"/>
              <a:t>Production:</a:t>
            </a:r>
            <a:r>
              <a:rPr lang="en-GB" dirty="0" smtClean="0"/>
              <a:t> In process costing there is continuous production of a standard product. Products are of uniform variety, thus one unit is similar to the other. </a:t>
            </a:r>
            <a:endParaRPr lang="en-US" dirty="0" smtClean="0"/>
          </a:p>
          <a:p>
            <a:pPr>
              <a:buNone/>
            </a:pPr>
            <a:r>
              <a:rPr lang="en-GB" dirty="0" smtClean="0"/>
              <a:t>In job costing production is against specific orders and individual specifications. Therefore each job is distinguishable from the other. </a:t>
            </a:r>
            <a:endParaRPr lang="en-US" dirty="0" smtClean="0"/>
          </a:p>
          <a:p>
            <a:pPr lvl="0">
              <a:buNone/>
            </a:pPr>
            <a:r>
              <a:rPr lang="en-GB" b="1" dirty="0" smtClean="0"/>
              <a:t>Cost ascertainment:</a:t>
            </a:r>
            <a:r>
              <a:rPr lang="en-GB" dirty="0" smtClean="0"/>
              <a:t> In process costing costs are accumulated for each process for a period. </a:t>
            </a:r>
            <a:endParaRPr lang="en-US" dirty="0" smtClean="0"/>
          </a:p>
          <a:p>
            <a:pPr>
              <a:buNone/>
            </a:pPr>
            <a:r>
              <a:rPr lang="en-GB" dirty="0" smtClean="0"/>
              <a:t>Costs are ascertained for each job under job costing, time or period being insignificant. </a:t>
            </a:r>
            <a:endParaRPr lang="en-US" dirty="0" smtClean="0"/>
          </a:p>
          <a:p>
            <a:pPr lvl="0">
              <a:buNone/>
            </a:pPr>
            <a:r>
              <a:rPr lang="en-GB" b="1" dirty="0" smtClean="0"/>
              <a:t>Transfer:</a:t>
            </a:r>
            <a:r>
              <a:rPr lang="en-GB" dirty="0" smtClean="0"/>
              <a:t> Transfer of costs from one process to another is made in process costing, as the product moves from one process to another. </a:t>
            </a:r>
            <a:endParaRPr lang="en-US" dirty="0" smtClean="0"/>
          </a:p>
          <a:p>
            <a:pPr>
              <a:buNone/>
            </a:pPr>
            <a:r>
              <a:rPr lang="en-GB" dirty="0" smtClean="0"/>
              <a:t>There are usually no transfers from one job to another unless there is a surplus work or excess production. </a:t>
            </a:r>
            <a:endParaRPr lang="en-US" dirty="0" smtClean="0"/>
          </a:p>
          <a:p>
            <a:pPr>
              <a:buNone/>
            </a:pPr>
            <a:r>
              <a:rPr lang="en-GB" dirty="0" smtClean="0"/>
              <a:t>But in job costing the costs are generally not transferred from one job to the other.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772400" cy="6092952"/>
          </a:xfrm>
        </p:spPr>
        <p:txBody>
          <a:bodyPr>
            <a:normAutofit lnSpcReduction="10000"/>
          </a:bodyPr>
          <a:lstStyle/>
          <a:p>
            <a:pPr lvl="0"/>
            <a:r>
              <a:rPr lang="en-GB" b="1" dirty="0" smtClean="0"/>
              <a:t>Cost calculation:</a:t>
            </a:r>
            <a:r>
              <a:rPr lang="en-GB" dirty="0" smtClean="0"/>
              <a:t> In process costing costs are calculated at the end of the cost period. On the contrary costs are compiled when a job is completed in job costing. </a:t>
            </a:r>
            <a:endParaRPr lang="en-US" dirty="0" smtClean="0"/>
          </a:p>
          <a:p>
            <a:pPr lvl="0"/>
            <a:r>
              <a:rPr lang="en-GB" b="1" dirty="0" smtClean="0"/>
              <a:t>Work in progress:</a:t>
            </a:r>
            <a:r>
              <a:rPr lang="en-GB" dirty="0" smtClean="0"/>
              <a:t> In process costing on account of continuous nature of production, work in progress in the beginning and end of the accounting period is a regular feature. </a:t>
            </a:r>
            <a:endParaRPr lang="en-US" dirty="0" smtClean="0"/>
          </a:p>
          <a:p>
            <a:pPr>
              <a:buNone/>
            </a:pPr>
            <a:r>
              <a:rPr lang="en-GB" dirty="0" smtClean="0"/>
              <a:t>In job costing there may be or may not be work in progress in the beginning and end of the accounting period. </a:t>
            </a:r>
            <a:endParaRPr lang="en-US" dirty="0" smtClean="0"/>
          </a:p>
          <a:p>
            <a:pPr lvl="0"/>
            <a:r>
              <a:rPr lang="en-GB" b="1" dirty="0" smtClean="0"/>
              <a:t>Cost Control:</a:t>
            </a:r>
            <a:r>
              <a:rPr lang="en-GB" dirty="0" smtClean="0"/>
              <a:t> Since the factory process and products are standardised cost control is comparatively easier in process costing. </a:t>
            </a:r>
            <a:endParaRPr lang="en-US" dirty="0" smtClean="0"/>
          </a:p>
          <a:p>
            <a:pPr>
              <a:buNone/>
            </a:pPr>
            <a:r>
              <a:rPr lang="en-GB" dirty="0" smtClean="0"/>
              <a:t>In Job Costing proper control is comparatively difficult as each product unit is different and the production is not continuous.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848600" cy="6092952"/>
          </a:xfrm>
        </p:spPr>
        <p:txBody>
          <a:bodyPr>
            <a:normAutofit fontScale="92500"/>
          </a:bodyPr>
          <a:lstStyle/>
          <a:p>
            <a:pPr>
              <a:buNone/>
            </a:pPr>
            <a:r>
              <a:rPr lang="en-GB" b="1" dirty="0" smtClean="0"/>
              <a:t>Accounting Procedure </a:t>
            </a:r>
            <a:endParaRPr lang="en-US" dirty="0" smtClean="0"/>
          </a:p>
          <a:p>
            <a:r>
              <a:rPr lang="en-GB" dirty="0" smtClean="0"/>
              <a:t>A separate account called process Account is opened for each process and cost data relating to each process is presented. All expenses of a process are classified under material, labour and overhead which can be directly debited the process account concerned. The amount realised from the sale of residue or by product or wastage from the process is credited to the process account. </a:t>
            </a:r>
            <a:endParaRPr lang="en-US" dirty="0" smtClean="0"/>
          </a:p>
          <a:p>
            <a:r>
              <a:rPr lang="en-GB" dirty="0" smtClean="0"/>
              <a:t>Another item of credit given to the process account is perhaps losses in the process. The result will be the actual cost of each process and the quantity of product obtained in the intermediate stage of production, which will be carried forward to the next process. </a:t>
            </a:r>
            <a:endParaRPr lang="en-US" dirty="0" smtClean="0"/>
          </a:p>
          <a:p>
            <a:r>
              <a:rPr lang="en-GB" dirty="0" smtClean="0"/>
              <a:t>Cost per unit at each stage can also be computed by dividing the total cost of a process by the total output of that process.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TotalTime>
  <Words>611</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Process Costing</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Costing</dc:title>
  <dc:creator>Windows User</dc:creator>
  <cp:lastModifiedBy>Windows User</cp:lastModifiedBy>
  <cp:revision>1</cp:revision>
  <dcterms:created xsi:type="dcterms:W3CDTF">2018-08-01T03:37:51Z</dcterms:created>
  <dcterms:modified xsi:type="dcterms:W3CDTF">2018-08-01T03:46:56Z</dcterms:modified>
</cp:coreProperties>
</file>